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2" r:id="rId2"/>
    <p:sldId id="258" r:id="rId3"/>
    <p:sldId id="260" r:id="rId4"/>
    <p:sldId id="1229" r:id="rId5"/>
    <p:sldId id="1230" r:id="rId6"/>
    <p:sldId id="1231" r:id="rId7"/>
    <p:sldId id="1226" r:id="rId8"/>
    <p:sldId id="1233" r:id="rId9"/>
    <p:sldId id="257" r:id="rId10"/>
    <p:sldId id="256" r:id="rId11"/>
    <p:sldId id="264" r:id="rId12"/>
    <p:sldId id="1235" r:id="rId13"/>
    <p:sldId id="1237" r:id="rId14"/>
    <p:sldId id="1236" r:id="rId15"/>
    <p:sldId id="1234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74914" autoAdjust="0"/>
  </p:normalViewPr>
  <p:slideViewPr>
    <p:cSldViewPr snapToGrid="0" snapToObjects="1">
      <p:cViewPr varScale="1">
        <p:scale>
          <a:sx n="63" d="100"/>
          <a:sy n="63" d="100"/>
        </p:scale>
        <p:origin x="8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27/07/2018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5318D-8DE8-4081-A352-4552BFACAF97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3F27B-C5C5-4331-886E-21BACD8C8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0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3F27B-C5C5-4331-886E-21BACD8C83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1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C0F0-41A3-8146-9E96-A0EF95C799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64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863815-8044-4B74-B83A-E76862C4C0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14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3F27B-C5C5-4331-886E-21BACD8C83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03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834D6-C658-472E-85AB-EA35755DE8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851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3F27B-C5C5-4331-886E-21BACD8C83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48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3F27B-C5C5-4331-886E-21BACD8C83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2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3F27B-C5C5-4331-886E-21BACD8C83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3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21D42-8B5F-C641-94CA-D65AB03F9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85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3F27B-C5C5-4331-886E-21BACD8C83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10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21D42-8B5F-C641-94CA-D65AB03F99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8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="" xmlns:a16="http://schemas.microsoft.com/office/drawing/2014/main" id="{2DBD2A62-8E2C-49A4-8B5B-737C56E97B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>
            <a:extLst>
              <a:ext uri="{FF2B5EF4-FFF2-40B4-BE49-F238E27FC236}">
                <a16:creationId xmlns="" xmlns:a16="http://schemas.microsoft.com/office/drawing/2014/main" id="{7E5ABBBB-83BC-4D50-BC34-2A8F822A4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="" xmlns:a16="http://schemas.microsoft.com/office/drawing/2014/main" id="{E2DF7771-DE90-4E51-97E3-BFC64A100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081ECE-ED44-4F4C-AECC-BA9BAF0C06D2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41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21D42-8B5F-C641-94CA-D65AB03F99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997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C0F0-41A3-8146-9E96-A0EF95C799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4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5B0399-5057-439F-936E-707C61C09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 C Rapporteur Summary</a:t>
            </a:r>
            <a:br>
              <a:rPr lang="en-US" dirty="0"/>
            </a:br>
            <a:r>
              <a:rPr lang="en-US" dirty="0"/>
              <a:t>Epidemiology and Prevention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891774-F171-4396-9A74-BA24B3E25C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99560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dirty="0"/>
              <a:t>Asa Radix, MD, </a:t>
            </a:r>
            <a:r>
              <a:rPr lang="en-US" sz="2600" dirty="0" smtClean="0"/>
              <a:t>MPH</a:t>
            </a:r>
          </a:p>
          <a:p>
            <a:r>
              <a:rPr lang="en-US" sz="2600" dirty="0" smtClean="0"/>
              <a:t>Callen-Lorde Community Health Center</a:t>
            </a:r>
            <a:endParaRPr lang="en-US" sz="2600" dirty="0"/>
          </a:p>
          <a:p>
            <a:r>
              <a:rPr lang="en-US" sz="2600" dirty="0"/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55956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FB7193C-9331-A94F-8495-FB894962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KP-led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4E05D4C-70C7-1344-A1D1-A08720BAA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Services led by peers and KP CBOs increase access to HIV prevention and treatment </a:t>
            </a:r>
          </a:p>
          <a:p>
            <a:pPr lvl="1"/>
            <a:r>
              <a:rPr lang="en-US" dirty="0"/>
              <a:t>More than half of people tested by KP CBOs in Vietnam were first-time testers, and 90% of those diagnosed enrolled in treatment (Ngo, THAC0202)</a:t>
            </a:r>
          </a:p>
          <a:p>
            <a:pPr lvl="1"/>
            <a:r>
              <a:rPr lang="en-US" dirty="0"/>
              <a:t>In Malawi, HCP training and differentiated service delivery increased case finding and linkage among FSW and MSM (Kamanga, THAC0201)</a:t>
            </a:r>
          </a:p>
          <a:p>
            <a:pPr lvl="1"/>
            <a:r>
              <a:rPr lang="en-CA" dirty="0"/>
              <a:t>At a Bangkok sexual health clinic employing KP staff, 79% of diagnosed patients received same-day ART and 90% were successfully referred to long-term ART care (</a:t>
            </a:r>
            <a:r>
              <a:rPr lang="en-CA" dirty="0" err="1"/>
              <a:t>Seekaew</a:t>
            </a:r>
            <a:r>
              <a:rPr lang="en-CA" dirty="0"/>
              <a:t>, THAC0203).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Differentiated services to address unique needs of KPs</a:t>
            </a:r>
          </a:p>
          <a:p>
            <a:pPr lvl="1"/>
            <a:r>
              <a:rPr lang="en-US" sz="2900" dirty="0"/>
              <a:t>At Bangkok’s Tangerine Clinic, TGW accessing hormone therapy were more likely to repeatedly test for HIV and to access </a:t>
            </a:r>
            <a:r>
              <a:rPr lang="en-US" sz="2900" dirty="0" err="1"/>
              <a:t>PrEP</a:t>
            </a:r>
            <a:r>
              <a:rPr lang="en-US" sz="2900" dirty="0"/>
              <a:t> (</a:t>
            </a:r>
            <a:r>
              <a:rPr lang="en-CA" sz="2900" dirty="0" err="1"/>
              <a:t>Janamnuaysook</a:t>
            </a:r>
            <a:r>
              <a:rPr lang="en-CA" sz="2900" dirty="0"/>
              <a:t>, THAC0204)</a:t>
            </a:r>
            <a:endParaRPr lang="en-US" sz="29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7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7C8FE11-A3A1-433B-8D5A-0F905D897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Syndemics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567B6AA-A06A-4447-9FBF-82168BCAB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Co-occurring psychosocial conditions that interact synergistically to exacerbate the risk for HIV transmission</a:t>
            </a:r>
          </a:p>
          <a:p>
            <a:r>
              <a:rPr lang="en-US" sz="2400" dirty="0"/>
              <a:t>Multi-component interventions often fail to address social forces beyond the individual level and are often limited to one disease/condition</a:t>
            </a:r>
          </a:p>
          <a:p>
            <a:r>
              <a:rPr lang="en-US" sz="2400" dirty="0"/>
              <a:t>Recognize </a:t>
            </a:r>
            <a:r>
              <a:rPr lang="en-US" sz="2400" b="1" dirty="0">
                <a:solidFill>
                  <a:srgbClr val="0070C0"/>
                </a:solidFill>
              </a:rPr>
              <a:t>social and political </a:t>
            </a:r>
            <a:r>
              <a:rPr lang="en-US" sz="2400" dirty="0"/>
              <a:t>forces that drive structural vulnerabilities</a:t>
            </a:r>
          </a:p>
          <a:p>
            <a:r>
              <a:rPr lang="en-US" sz="2400" dirty="0"/>
              <a:t>Requires systems thinking for which there may be limited experience and/or political will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When fully applied, can promote interventions at the </a:t>
            </a:r>
            <a:r>
              <a:rPr lang="en-US" sz="2400" b="1" dirty="0">
                <a:solidFill>
                  <a:srgbClr val="0070C0"/>
                </a:solidFill>
              </a:rPr>
              <a:t>policy as well as clinical and individual </a:t>
            </a:r>
            <a:r>
              <a:rPr lang="en-US" sz="2400" dirty="0"/>
              <a:t>levels</a:t>
            </a:r>
          </a:p>
          <a:p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9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F27717-D930-43BE-A2F9-33BFBAEB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Syndemic</a:t>
            </a:r>
            <a:r>
              <a:rPr lang="en-US" dirty="0"/>
              <a:t>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1FB027-7FEF-4DED-AEC8-395A13DCB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India Integrated Bio-</a:t>
            </a:r>
            <a:r>
              <a:rPr lang="en-US" dirty="0" err="1"/>
              <a:t>Behavioural</a:t>
            </a:r>
            <a:r>
              <a:rPr lang="en-US" dirty="0"/>
              <a:t> Surveillance (men)</a:t>
            </a:r>
          </a:p>
          <a:p>
            <a:pPr lvl="1"/>
            <a:r>
              <a:rPr lang="en-US" dirty="0"/>
              <a:t>Alcohol use, drug use and violence </a:t>
            </a:r>
            <a:r>
              <a:rPr lang="en-US" dirty="0" err="1"/>
              <a:t>victimisation</a:t>
            </a:r>
            <a:r>
              <a:rPr lang="en-US" dirty="0"/>
              <a:t> (physical and/or sexual violence in the past year) predicted condom use </a:t>
            </a:r>
          </a:p>
          <a:p>
            <a:r>
              <a:rPr lang="en-US" dirty="0"/>
              <a:t>Women’s Health Coop (WHC+)</a:t>
            </a:r>
          </a:p>
          <a:p>
            <a:pPr lvl="1"/>
            <a:r>
              <a:rPr lang="en-US" dirty="0"/>
              <a:t> intervention impacted drinking, IPV, condom use, ARV adherence</a:t>
            </a:r>
          </a:p>
          <a:p>
            <a:r>
              <a:rPr lang="en-US" dirty="0"/>
              <a:t>Project IMPACT (USA)</a:t>
            </a:r>
          </a:p>
          <a:p>
            <a:pPr lvl="1"/>
            <a:r>
              <a:rPr lang="en-US" dirty="0"/>
              <a:t>CM using MSM enrolled in RCT using behavioral activation</a:t>
            </a:r>
          </a:p>
          <a:p>
            <a:pPr lvl="1"/>
            <a:r>
              <a:rPr lang="en-US" dirty="0"/>
              <a:t>intervention participants reported fewer CAS acts with men who were HIV-infected or status unknown</a:t>
            </a:r>
          </a:p>
          <a:p>
            <a:pPr lvl="1"/>
            <a:r>
              <a:rPr lang="en-US" dirty="0"/>
              <a:t>fewer CAS acts under the influence of CM with men who were HIV-infected or status unknown</a:t>
            </a:r>
          </a:p>
          <a:p>
            <a:pPr lvl="1"/>
            <a:r>
              <a:rPr lang="en-US" dirty="0"/>
              <a:t>More continuous days abstaining from crystal methamphetamine</a:t>
            </a:r>
          </a:p>
        </p:txBody>
      </p:sp>
    </p:spTree>
    <p:extLst>
      <p:ext uri="{BB962C8B-B14F-4D97-AF65-F5344CB8AC3E}">
        <p14:creationId xmlns:p14="http://schemas.microsoft.com/office/powerpoint/2010/main" val="233580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66634-E34B-4711-B42F-51B1426A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Transgender Populations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285493-430E-45D7-884E-D916E94BE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25145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New data on drug-drug interactions between PrEP and feminizing gender affirming hormone therapy. Clinical significance unclear</a:t>
            </a:r>
          </a:p>
          <a:p>
            <a:r>
              <a:rPr lang="en-US" dirty="0"/>
              <a:t>Transgender populations not mentioned in most presentations that were not transgender specific or KP focused</a:t>
            </a:r>
          </a:p>
          <a:p>
            <a:r>
              <a:rPr lang="en-US" dirty="0"/>
              <a:t>No oral presentations specific to transgender men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EFEDF9-CA68-4275-81D2-66C7D798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454" y="4114800"/>
            <a:ext cx="4947313" cy="21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3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796DD4-7EDC-4E18-88CF-4376FF86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just ART..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48A97D-27FD-46F3-A5F6-C6BA745F0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tobacco, substance use, depression in people living with HIV</a:t>
            </a:r>
          </a:p>
          <a:p>
            <a:r>
              <a:rPr lang="en-US" dirty="0"/>
              <a:t>U=U, but requires scaleup in LMICs</a:t>
            </a:r>
          </a:p>
          <a:p>
            <a:r>
              <a:rPr lang="en-US" dirty="0"/>
              <a:t>PrEP</a:t>
            </a:r>
          </a:p>
          <a:p>
            <a:r>
              <a:rPr lang="en-US" dirty="0"/>
              <a:t>Intervene with </a:t>
            </a:r>
            <a:r>
              <a:rPr lang="en-US" dirty="0" err="1"/>
              <a:t>syndemics</a:t>
            </a:r>
            <a:endParaRPr lang="en-US" dirty="0"/>
          </a:p>
          <a:p>
            <a:r>
              <a:rPr lang="en-US" dirty="0"/>
              <a:t>Rapid start</a:t>
            </a:r>
          </a:p>
          <a:p>
            <a:r>
              <a:rPr lang="en-US" dirty="0"/>
              <a:t>KP-led interventions are crucial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68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1BD850-CB37-4CEB-9474-D54CEDEB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1390F83-CA02-427A-BDF0-686710FE2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79" b="15745"/>
          <a:stretch/>
        </p:blipFill>
        <p:spPr>
          <a:xfrm>
            <a:off x="5285362" y="1836524"/>
            <a:ext cx="3427480" cy="2393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8931A2-8F72-49DC-8728-43CC14CC6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24" r="7626" b="35490"/>
          <a:stretch/>
        </p:blipFill>
        <p:spPr>
          <a:xfrm>
            <a:off x="389132" y="1775299"/>
            <a:ext cx="4539549" cy="24543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5595F7A-B574-4975-A142-7F8699E99292}"/>
              </a:ext>
            </a:extLst>
          </p:cNvPr>
          <p:cNvSpPr txBox="1"/>
          <p:nvPr/>
        </p:nvSpPr>
        <p:spPr>
          <a:xfrm flipH="1">
            <a:off x="1053252" y="5486400"/>
            <a:ext cx="472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 thanks to Lorraine </a:t>
            </a:r>
            <a:r>
              <a:rPr lang="en-US" dirty="0" err="1"/>
              <a:t>Mangwiro</a:t>
            </a:r>
            <a:r>
              <a:rPr lang="en-US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42965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C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2EEBEA-EC18-4E96-AFEC-A47DD79496AD}"/>
              </a:ext>
            </a:extLst>
          </p:cNvPr>
          <p:cNvSpPr txBox="1"/>
          <p:nvPr/>
        </p:nvSpPr>
        <p:spPr>
          <a:xfrm flipH="1">
            <a:off x="1188719" y="5884333"/>
            <a:ext cx="692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Asa Radix, Ayden </a:t>
            </a:r>
            <a:r>
              <a:rPr lang="en-US" dirty="0" err="1"/>
              <a:t>Scheim</a:t>
            </a:r>
            <a:r>
              <a:rPr lang="en-US" dirty="0"/>
              <a:t>, Tonia </a:t>
            </a:r>
            <a:r>
              <a:rPr lang="en-US" dirty="0" err="1"/>
              <a:t>Poteat</a:t>
            </a:r>
            <a:r>
              <a:rPr lang="en-US" dirty="0"/>
              <a:t>, Pedro </a:t>
            </a:r>
            <a:r>
              <a:rPr lang="en-US" dirty="0" err="1"/>
              <a:t>Carneiro</a:t>
            </a:r>
            <a:r>
              <a:rPr lang="en-US" dirty="0"/>
              <a:t>, Michael Marco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8280AF08-D339-4E10-B987-0A565136D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9764" y="1358370"/>
            <a:ext cx="6038205" cy="4525963"/>
          </a:xfr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Mortality trends</a:t>
            </a:r>
          </a:p>
          <a:p>
            <a:r>
              <a:rPr lang="en-US" dirty="0"/>
              <a:t>Biomedical interventions</a:t>
            </a:r>
          </a:p>
          <a:p>
            <a:pPr lvl="1"/>
            <a:r>
              <a:rPr lang="en-US" dirty="0" err="1"/>
              <a:t>TasP</a:t>
            </a:r>
            <a:endParaRPr lang="en-US" dirty="0"/>
          </a:p>
          <a:p>
            <a:pPr lvl="1"/>
            <a:r>
              <a:rPr lang="en-US" dirty="0"/>
              <a:t>PrEP</a:t>
            </a:r>
          </a:p>
          <a:p>
            <a:pPr lvl="1"/>
            <a:r>
              <a:rPr lang="en-US" dirty="0"/>
              <a:t>Rapid and same day ART</a:t>
            </a:r>
          </a:p>
          <a:p>
            <a:r>
              <a:rPr lang="en-US" dirty="0"/>
              <a:t>Addressing </a:t>
            </a:r>
            <a:r>
              <a:rPr lang="en-US" dirty="0" err="1"/>
              <a:t>syndemics</a:t>
            </a:r>
            <a:endParaRPr lang="en-US" dirty="0"/>
          </a:p>
          <a:p>
            <a:r>
              <a:rPr lang="en-US" dirty="0"/>
              <a:t>Key Population-led interventions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2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58C558-65D6-CA45-96D0-B828E4A5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975" dirty="0"/>
              <a:t>Mortality Trends in the ART Era </a:t>
            </a:r>
            <a:r>
              <a:rPr lang="en-ZA" dirty="0"/>
              <a:t>(TUPDC01)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BAEB7F-E18E-40AF-8695-840B1AF87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268820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100" dirty="0"/>
              <a:t>Canadian HIV Women's Sexual and Reproductive Health Cohort Study (CHIWOS) - TUPDC0102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Mortality rate 4.5 x higher than gen pop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Risk factors: Current alcohol, tobacco use, depression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Cancer/cardiovascular dis (15%), drug/alcohol use (11%)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HIV treatment factors (ART use, VL, CD4)  NOT predictive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5100" dirty="0"/>
              <a:t>London Mortality Study Group – (TUPDC0106)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Risk factors: alcohol and tobacco use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4600" dirty="0"/>
              <a:t>Non-AIDS malignancies were the leading cause of death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90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66A234-1C0E-EA4B-8F9B-7986360FC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U=U?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D6FCFAB-B6C1-4D5D-AD52-BB1FF166F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6000" dirty="0"/>
              <a:t>PARTNER2 (WEAX0104LB)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5300" dirty="0"/>
              <a:t>Estimate of transmission risk in </a:t>
            </a:r>
            <a:r>
              <a:rPr lang="en-US" sz="5300" dirty="0" err="1"/>
              <a:t>serodifferent</a:t>
            </a:r>
            <a:r>
              <a:rPr lang="en-US" sz="5300" dirty="0"/>
              <a:t> gay couples when the HIV-positive partner is virally suppressed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5300" dirty="0"/>
              <a:t>783 gay couples (median 1.6 years of follow-up)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5300" dirty="0"/>
              <a:t>The ability to phylogenetically link transmissions during eligible CYFU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5300" dirty="0"/>
              <a:t>Among </a:t>
            </a:r>
            <a:r>
              <a:rPr lang="en-US" sz="5300" dirty="0" err="1"/>
              <a:t>serodifferent</a:t>
            </a:r>
            <a:r>
              <a:rPr lang="en-US" sz="5300" dirty="0"/>
              <a:t> gay couples who had sex ~77,000 times without condoms with undetectable viral load (&lt;200 copies), there were zero phylogenetically-linked transmissions during ~1600 CYFU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5300" dirty="0"/>
              <a:t>Results indicate that the risk of HIV transmission when HIV viral load is suppressed is effectively zero </a:t>
            </a:r>
            <a:endParaRPr lang="en-US" sz="3800" dirty="0"/>
          </a:p>
          <a:p>
            <a:r>
              <a:rPr lang="en-US" sz="6000" dirty="0"/>
              <a:t>Undetectable = </a:t>
            </a:r>
            <a:r>
              <a:rPr lang="en-US" sz="6000" dirty="0" err="1"/>
              <a:t>Untransmissable</a:t>
            </a:r>
            <a:r>
              <a:rPr lang="en-US" sz="6000" dirty="0"/>
              <a:t>!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4D14AC-6A3E-4DD1-AB36-612B606E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22" y="274639"/>
            <a:ext cx="1464925" cy="132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6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2B1E95-B9C2-AF4C-885E-7C0E50D0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F4047B-4F30-5C4A-B4DA-5051EE154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sz="3400" dirty="0"/>
              <a:t>ANRS </a:t>
            </a:r>
            <a:r>
              <a:rPr lang="en-ZA" sz="3400" dirty="0" err="1"/>
              <a:t>Prevenir</a:t>
            </a:r>
            <a:r>
              <a:rPr lang="en-ZA" sz="3400" dirty="0"/>
              <a:t> (</a:t>
            </a:r>
            <a:r>
              <a:rPr lang="en-US" sz="3400" dirty="0"/>
              <a:t>WEAE0406LB)</a:t>
            </a:r>
            <a:endParaRPr lang="en-ZA" sz="3400" dirty="0"/>
          </a:p>
          <a:p>
            <a:pPr lvl="1"/>
            <a:r>
              <a:rPr lang="en-ZA" sz="3100" dirty="0"/>
              <a:t>1,594 participants (98.9% MSM) onto PrEP</a:t>
            </a:r>
          </a:p>
          <a:p>
            <a:pPr lvl="1"/>
            <a:r>
              <a:rPr lang="en-ZA" sz="3100" dirty="0"/>
              <a:t>Daily (45.4%) and on-demand PrEP(54.6%)  offered to eligible participants </a:t>
            </a:r>
          </a:p>
          <a:p>
            <a:pPr lvl="1"/>
            <a:r>
              <a:rPr lang="en-ZA" sz="3100" dirty="0">
                <a:solidFill>
                  <a:srgbClr val="FF0000"/>
                </a:solidFill>
                <a:highlight>
                  <a:srgbClr val="FFFF00"/>
                </a:highlight>
              </a:rPr>
              <a:t>To date, HIV incidence in both the daily and on-demand group has been zero</a:t>
            </a:r>
          </a:p>
          <a:p>
            <a:pPr lvl="1"/>
            <a:r>
              <a:rPr lang="en-ZA" sz="3100" dirty="0"/>
              <a:t>No participant has discontinued PrEP due to drug-related adverse events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2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1" descr="Numbers on PrEP.png">
            <a:extLst>
              <a:ext uri="{FF2B5EF4-FFF2-40B4-BE49-F238E27FC236}">
                <a16:creationId xmlns="" xmlns:a16="http://schemas.microsoft.com/office/drawing/2014/main" id="{6B19B19C-B9A1-46EF-8DB1-BC41A7793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4646" r="1569" b="5339"/>
          <a:stretch>
            <a:fillRect/>
          </a:stretch>
        </p:blipFill>
        <p:spPr bwMode="auto">
          <a:xfrm>
            <a:off x="0" y="1897063"/>
            <a:ext cx="9144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0355" name="Group 18">
            <a:extLst>
              <a:ext uri="{FF2B5EF4-FFF2-40B4-BE49-F238E27FC236}">
                <a16:creationId xmlns="" xmlns:a16="http://schemas.microsoft.com/office/drawing/2014/main" id="{A3332B5D-267F-4692-8495-4B55D1DA1FAC}"/>
              </a:ext>
            </a:extLst>
          </p:cNvPr>
          <p:cNvGrpSpPr>
            <a:grpSpLocks/>
          </p:cNvGrpSpPr>
          <p:nvPr/>
        </p:nvGrpSpPr>
        <p:grpSpPr bwMode="auto">
          <a:xfrm>
            <a:off x="0" y="4422775"/>
            <a:ext cx="2441575" cy="2058988"/>
            <a:chOff x="0" y="4502054"/>
            <a:chExt cx="2441640" cy="2059821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07AD02F-7299-4D54-9F01-31399097EA80}"/>
                </a:ext>
              </a:extLst>
            </p:cNvPr>
            <p:cNvSpPr/>
            <p:nvPr/>
          </p:nvSpPr>
          <p:spPr>
            <a:xfrm>
              <a:off x="0" y="4633870"/>
              <a:ext cx="1320835" cy="12069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0364" name="Picture 2" descr="Screen Shot 2018-05-11 at 10.56.12.png">
              <a:extLst>
                <a:ext uri="{FF2B5EF4-FFF2-40B4-BE49-F238E27FC236}">
                  <a16:creationId xmlns="" xmlns:a16="http://schemas.microsoft.com/office/drawing/2014/main" id="{F9876F45-8EE1-48D9-9D9D-A75D885CF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0" y="4815967"/>
              <a:ext cx="30480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65" name="Picture 5" descr="Screen Shot 2018-05-11 at 10.56.17.png">
              <a:extLst>
                <a:ext uri="{FF2B5EF4-FFF2-40B4-BE49-F238E27FC236}">
                  <a16:creationId xmlns="" xmlns:a16="http://schemas.microsoft.com/office/drawing/2014/main" id="{ED31A82C-A49B-426E-ABD3-3DDCD890E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0" y="5192940"/>
              <a:ext cx="304800" cy="257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66" name="Picture 7" descr="Screen Shot 2018-05-11 at 10.56.03.png">
              <a:extLst>
                <a:ext uri="{FF2B5EF4-FFF2-40B4-BE49-F238E27FC236}">
                  <a16:creationId xmlns="" xmlns:a16="http://schemas.microsoft.com/office/drawing/2014/main" id="{BA10E271-7615-40BA-94E9-1AD7F4EB0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0" y="5556699"/>
              <a:ext cx="304800" cy="281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67" name="Picture 8" descr="Screen Shot 2018-05-11 at 10.56.49.png">
              <a:extLst>
                <a:ext uri="{FF2B5EF4-FFF2-40B4-BE49-F238E27FC236}">
                  <a16:creationId xmlns="" xmlns:a16="http://schemas.microsoft.com/office/drawing/2014/main" id="{7ABC1383-9AF3-4C58-B6C7-8D03AB25C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10" y="5923178"/>
              <a:ext cx="304800" cy="26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368" name="Picture 9" descr="Screen Shot 2018-05-11 at 10.56.09.png">
              <a:extLst>
                <a:ext uri="{FF2B5EF4-FFF2-40B4-BE49-F238E27FC236}">
                  <a16:creationId xmlns="" xmlns:a16="http://schemas.microsoft.com/office/drawing/2014/main" id="{2E5FEE7A-BE07-4147-B544-29D80269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10" y="6282475"/>
              <a:ext cx="2921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9" name="TextBox 12">
              <a:extLst>
                <a:ext uri="{FF2B5EF4-FFF2-40B4-BE49-F238E27FC236}">
                  <a16:creationId xmlns="" xmlns:a16="http://schemas.microsoft.com/office/drawing/2014/main" id="{53F536C7-6A5F-40B0-A987-72E5228D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610" y="4502054"/>
              <a:ext cx="21693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</a:rPr>
                <a:t>Est. numbers on PrEP:</a:t>
              </a:r>
            </a:p>
          </p:txBody>
        </p:sp>
        <p:sp>
          <p:nvSpPr>
            <p:cNvPr id="100370" name="TextBox 13">
              <a:extLst>
                <a:ext uri="{FF2B5EF4-FFF2-40B4-BE49-F238E27FC236}">
                  <a16:creationId xmlns="" xmlns:a16="http://schemas.microsoft.com/office/drawing/2014/main" id="{7DBD028E-DD04-4A06-AA94-83EC74F04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510" y="4801874"/>
              <a:ext cx="18858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</a:rPr>
                <a:t>&lt;100</a:t>
              </a:r>
            </a:p>
          </p:txBody>
        </p:sp>
        <p:sp>
          <p:nvSpPr>
            <p:cNvPr id="100371" name="TextBox 14">
              <a:extLst>
                <a:ext uri="{FF2B5EF4-FFF2-40B4-BE49-F238E27FC236}">
                  <a16:creationId xmlns="" xmlns:a16="http://schemas.microsoft.com/office/drawing/2014/main" id="{CD33C431-E5F8-4F79-AE82-9C190CC1A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17" y="5153008"/>
              <a:ext cx="18858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</a:rPr>
                <a:t>100 - 1,000</a:t>
              </a:r>
            </a:p>
          </p:txBody>
        </p:sp>
        <p:sp>
          <p:nvSpPr>
            <p:cNvPr id="100372" name="TextBox 15">
              <a:extLst>
                <a:ext uri="{FF2B5EF4-FFF2-40B4-BE49-F238E27FC236}">
                  <a16:creationId xmlns="" xmlns:a16="http://schemas.microsoft.com/office/drawing/2014/main" id="{D82637AD-EA9E-45F2-8C0D-A4784C70D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17" y="5519695"/>
              <a:ext cx="18858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</a:rPr>
                <a:t>1,000 – 10,000</a:t>
              </a:r>
            </a:p>
          </p:txBody>
        </p:sp>
        <p:sp>
          <p:nvSpPr>
            <p:cNvPr id="100373" name="TextBox 16">
              <a:extLst>
                <a:ext uri="{FF2B5EF4-FFF2-40B4-BE49-F238E27FC236}">
                  <a16:creationId xmlns="" xmlns:a16="http://schemas.microsoft.com/office/drawing/2014/main" id="{26A91A12-D492-4776-A22A-83F858620A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17" y="5877818"/>
              <a:ext cx="18858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</a:rPr>
                <a:t>10,000 – 100,000</a:t>
              </a:r>
            </a:p>
          </p:txBody>
        </p:sp>
        <p:sp>
          <p:nvSpPr>
            <p:cNvPr id="100374" name="TextBox 17">
              <a:extLst>
                <a:ext uri="{FF2B5EF4-FFF2-40B4-BE49-F238E27FC236}">
                  <a16:creationId xmlns="" xmlns:a16="http://schemas.microsoft.com/office/drawing/2014/main" id="{693266EF-DA89-431F-B543-9DDE50D42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17" y="6248455"/>
              <a:ext cx="18858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venir Book"/>
                  <a:ea typeface="Avenir Book"/>
                  <a:cs typeface="Avenir Book"/>
                </a:rPr>
                <a:t>&gt;100,000</a:t>
              </a:r>
            </a:p>
          </p:txBody>
        </p:sp>
      </p:grpSp>
      <p:sp>
        <p:nvSpPr>
          <p:cNvPr id="100356" name="TextBox 19">
            <a:extLst>
              <a:ext uri="{FF2B5EF4-FFF2-40B4-BE49-F238E27FC236}">
                <a16:creationId xmlns="" xmlns:a16="http://schemas.microsoft.com/office/drawing/2014/main" id="{863EB67A-701E-492D-BB91-A48EAFFD7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6334125"/>
            <a:ext cx="443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venir Book"/>
                <a:ea typeface="Avenir Book"/>
                <a:cs typeface="Avenir Book"/>
              </a:rPr>
              <a:t>Data from AVAC.org 2018 - https://www.prepwatch.org/country-updates/ </a:t>
            </a:r>
          </a:p>
        </p:txBody>
      </p:sp>
      <p:sp>
        <p:nvSpPr>
          <p:cNvPr id="100357" name="TextBox 3">
            <a:extLst>
              <a:ext uri="{FF2B5EF4-FFF2-40B4-BE49-F238E27FC236}">
                <a16:creationId xmlns="" xmlns:a16="http://schemas.microsoft.com/office/drawing/2014/main" id="{1DFDA9DE-49A7-483F-BB19-7C689B7A2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2906713"/>
            <a:ext cx="974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venir Book"/>
                <a:ea typeface="Avenir Book"/>
                <a:cs typeface="Avenir Book"/>
              </a:rPr>
              <a:t>1,100</a:t>
            </a:r>
          </a:p>
        </p:txBody>
      </p:sp>
      <p:sp>
        <p:nvSpPr>
          <p:cNvPr id="100358" name="TextBox 20">
            <a:extLst>
              <a:ext uri="{FF2B5EF4-FFF2-40B4-BE49-F238E27FC236}">
                <a16:creationId xmlns="" xmlns:a16="http://schemas.microsoft.com/office/drawing/2014/main" id="{56A7851A-9F75-430F-A227-430B046E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532188"/>
            <a:ext cx="1144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FFFF"/>
                </a:solidFill>
                <a:latin typeface="Avenir Book"/>
                <a:ea typeface="Avenir Book"/>
                <a:cs typeface="Avenir Book"/>
              </a:rPr>
              <a:t>225,000</a:t>
            </a:r>
          </a:p>
        </p:txBody>
      </p:sp>
      <p:sp>
        <p:nvSpPr>
          <p:cNvPr id="100359" name="TextBox 22">
            <a:extLst>
              <a:ext uri="{FF2B5EF4-FFF2-40B4-BE49-F238E27FC236}">
                <a16:creationId xmlns="" xmlns:a16="http://schemas.microsoft.com/office/drawing/2014/main" id="{BB6351C5-6D11-44F4-AE93-6BE70C6D3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8" y="4859338"/>
            <a:ext cx="9763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venir Book"/>
                <a:ea typeface="Avenir Book"/>
                <a:cs typeface="Avenir Book"/>
              </a:rPr>
              <a:t>1,500</a:t>
            </a:r>
          </a:p>
        </p:txBody>
      </p:sp>
      <p:sp>
        <p:nvSpPr>
          <p:cNvPr id="100360" name="TextBox 23">
            <a:extLst>
              <a:ext uri="{FF2B5EF4-FFF2-40B4-BE49-F238E27FC236}">
                <a16:creationId xmlns="" xmlns:a16="http://schemas.microsoft.com/office/drawing/2014/main" id="{A2B4F571-0F8D-421B-919B-EF2E32555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5302250"/>
            <a:ext cx="976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venir Book"/>
                <a:ea typeface="Avenir Book"/>
                <a:cs typeface="Avenir Book"/>
              </a:rPr>
              <a:t>14,600</a:t>
            </a:r>
          </a:p>
        </p:txBody>
      </p:sp>
      <p:sp>
        <p:nvSpPr>
          <p:cNvPr id="100361" name="TextBox 24">
            <a:extLst>
              <a:ext uri="{FF2B5EF4-FFF2-40B4-BE49-F238E27FC236}">
                <a16:creationId xmlns="" xmlns:a16="http://schemas.microsoft.com/office/drawing/2014/main" id="{3C8F599D-B0EA-48CF-9A25-B5362525D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3636963"/>
            <a:ext cx="976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FF"/>
                </a:solidFill>
                <a:latin typeface="Avenir Book"/>
                <a:ea typeface="Avenir Book"/>
                <a:cs typeface="Avenir Book"/>
              </a:rPr>
              <a:t>700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3E78C7-CF1F-49C6-BFE7-8AE98EFD3806}"/>
              </a:ext>
            </a:extLst>
          </p:cNvPr>
          <p:cNvSpPr/>
          <p:nvPr/>
        </p:nvSpPr>
        <p:spPr>
          <a:xfrm>
            <a:off x="504825" y="381000"/>
            <a:ext cx="8426450" cy="708025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marL="12700" algn="ctr">
              <a:defRPr/>
            </a:pPr>
            <a:r>
              <a:rPr lang="en-US" sz="4000" b="1" spc="-5" dirty="0">
                <a:solidFill>
                  <a:schemeClr val="tx2"/>
                </a:solidFill>
              </a:rPr>
              <a:t>O</a:t>
            </a:r>
            <a:r>
              <a:rPr lang="en-US" sz="4000" b="1" spc="-80" dirty="0">
                <a:solidFill>
                  <a:schemeClr val="tx2"/>
                </a:solidFill>
              </a:rPr>
              <a:t>r</a:t>
            </a:r>
            <a:r>
              <a:rPr lang="en-US" sz="4000" b="1" spc="-15" dirty="0">
                <a:solidFill>
                  <a:schemeClr val="tx2"/>
                </a:solidFill>
              </a:rPr>
              <a:t>al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spc="-5" dirty="0">
                <a:solidFill>
                  <a:schemeClr val="tx2"/>
                </a:solidFill>
              </a:rPr>
              <a:t>PrE</a:t>
            </a:r>
            <a:r>
              <a:rPr lang="en-US" sz="4000" b="1" dirty="0">
                <a:solidFill>
                  <a:schemeClr val="tx2"/>
                </a:solidFill>
              </a:rPr>
              <a:t>P</a:t>
            </a:r>
            <a:r>
              <a:rPr lang="en-US" sz="4000" b="1" spc="-20" dirty="0">
                <a:solidFill>
                  <a:schemeClr val="tx2"/>
                </a:solidFill>
              </a:rPr>
              <a:t> </a:t>
            </a:r>
            <a:r>
              <a:rPr lang="en-US" sz="4000" b="1" spc="-25" dirty="0">
                <a:solidFill>
                  <a:schemeClr val="tx2"/>
                </a:solidFill>
              </a:rPr>
              <a:t>Globa</a:t>
            </a:r>
            <a:r>
              <a:rPr lang="en-US" sz="4000" b="1" spc="-10" dirty="0">
                <a:solidFill>
                  <a:schemeClr val="tx2"/>
                </a:solidFill>
              </a:rPr>
              <a:t>l</a:t>
            </a:r>
            <a:r>
              <a:rPr lang="en-US" sz="4000" b="1" spc="10" dirty="0">
                <a:solidFill>
                  <a:schemeClr val="tx2"/>
                </a:solidFill>
              </a:rPr>
              <a:t> </a:t>
            </a:r>
            <a:r>
              <a:rPr lang="en-US" sz="4000" b="1" spc="-35" dirty="0">
                <a:solidFill>
                  <a:schemeClr val="tx2"/>
                </a:solidFill>
              </a:rPr>
              <a:t>R</a:t>
            </a:r>
            <a:r>
              <a:rPr lang="en-US" sz="4000" b="1" spc="-15" dirty="0">
                <a:solidFill>
                  <a:schemeClr val="tx2"/>
                </a:solidFill>
              </a:rPr>
              <a:t>ol</a:t>
            </a:r>
            <a:r>
              <a:rPr lang="en-US" sz="4000" b="1" spc="-5" dirty="0">
                <a:solidFill>
                  <a:schemeClr val="tx2"/>
                </a:solidFill>
              </a:rPr>
              <a:t>l</a:t>
            </a:r>
            <a:r>
              <a:rPr lang="en-US" sz="4000" b="1" dirty="0">
                <a:solidFill>
                  <a:schemeClr val="tx2"/>
                </a:solidFill>
              </a:rPr>
              <a:t>-</a:t>
            </a:r>
            <a:r>
              <a:rPr lang="en-US" sz="4000" b="1" spc="-20" dirty="0">
                <a:solidFill>
                  <a:schemeClr val="tx2"/>
                </a:solidFill>
              </a:rPr>
              <a:t>out</a:t>
            </a:r>
            <a:r>
              <a:rPr lang="en-US" sz="4000" b="1" spc="-10" dirty="0">
                <a:solidFill>
                  <a:schemeClr val="tx2"/>
                </a:solidFill>
              </a:rPr>
              <a:t> in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spc="-20" dirty="0">
                <a:solidFill>
                  <a:schemeClr val="tx2"/>
                </a:solidFill>
              </a:rPr>
              <a:t>2018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3705312-63EB-4D7A-911E-6FB844FA72A9}"/>
              </a:ext>
            </a:extLst>
          </p:cNvPr>
          <p:cNvSpPr/>
          <p:nvPr/>
        </p:nvSpPr>
        <p:spPr>
          <a:xfrm>
            <a:off x="1059898" y="6463268"/>
            <a:ext cx="468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Politics of PrEP THSY02: Jean-Michel Molina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2B1E95-B9C2-AF4C-885E-7C0E50D0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 in the real world (TUPDX01)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F4047B-4F30-5C4A-B4DA-5051EE154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/>
              <a:t>Increased scale-up for PEPFAR funded programs FSW, MSM,TG </a:t>
            </a:r>
          </a:p>
          <a:p>
            <a:r>
              <a:rPr lang="en-US" sz="3000" dirty="0"/>
              <a:t>Less condom use with casual partners among MSM in Melbourne</a:t>
            </a:r>
          </a:p>
          <a:p>
            <a:r>
              <a:rPr lang="en-US" sz="3000" dirty="0"/>
              <a:t>PrEP as harm reduction “MTV”</a:t>
            </a:r>
          </a:p>
          <a:p>
            <a:r>
              <a:rPr lang="en-US" sz="3000" dirty="0"/>
              <a:t>Elevated HCV and re-HCV Netherlands</a:t>
            </a:r>
          </a:p>
          <a:p>
            <a:r>
              <a:rPr lang="en-US" sz="3000" dirty="0"/>
              <a:t>Feminizing hormones and PrEP – results from 2 studies</a:t>
            </a:r>
          </a:p>
          <a:p>
            <a:pPr lvl="1"/>
            <a:r>
              <a:rPr lang="en-US" sz="2700" dirty="0"/>
              <a:t>lower plasma TFV exposure (13%) in the presence of FHT</a:t>
            </a:r>
          </a:p>
          <a:p>
            <a:pPr lvl="1"/>
            <a:r>
              <a:rPr lang="en-US" sz="2700" dirty="0"/>
              <a:t>Altered TDF/FTC pharmacology in rectum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3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FB7193C-9331-A94F-8495-FB894962E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Rapid and same-day ART initiation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54E05D4C-70C7-1344-A1D1-A08720BAA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Rapid and same-day initiation of ART is achievable in LMIC settings, when services are delivered in accessible community settings.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CommLink</a:t>
            </a:r>
            <a:r>
              <a:rPr lang="en-US" dirty="0"/>
              <a:t> program in </a:t>
            </a:r>
            <a:r>
              <a:rPr lang="en-US" dirty="0" err="1"/>
              <a:t>eSwatini</a:t>
            </a:r>
            <a:r>
              <a:rPr lang="en-US" dirty="0"/>
              <a:t> (including community-based testing, mobile care, and peer-based linkage) achieved 96% ART initiation, and 73% rapid initiation (Williams, THAC0201)</a:t>
            </a:r>
          </a:p>
          <a:p>
            <a:pPr lvl="1"/>
            <a:r>
              <a:rPr lang="en-CA" dirty="0"/>
              <a:t>Implementing fast-track ART initiation in Botswana improved median time from linkage to first viral suppression from 210 to 104 days</a:t>
            </a:r>
            <a:r>
              <a:rPr lang="en-CA" dirty="0">
                <a:effectLst/>
              </a:rPr>
              <a:t> (</a:t>
            </a:r>
            <a:r>
              <a:rPr lang="en-CA" dirty="0" err="1"/>
              <a:t>Lebelonyane</a:t>
            </a:r>
            <a:r>
              <a:rPr lang="en-CA" dirty="0"/>
              <a:t>, THAC0204)</a:t>
            </a:r>
          </a:p>
          <a:p>
            <a:pPr lvl="1"/>
            <a:r>
              <a:rPr lang="en-CA" dirty="0"/>
              <a:t>At a Bangkok sexual health clinic, 79% of diagnosed patients received same-day ART and were 2.2 times as likely to be virally supressed vs. standard of care (</a:t>
            </a:r>
            <a:r>
              <a:rPr lang="en-CA" dirty="0" err="1"/>
              <a:t>Seekaew</a:t>
            </a:r>
            <a:r>
              <a:rPr lang="en-CA" dirty="0"/>
              <a:t>, THAC0203)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26347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7114</TotalTime>
  <Words>914</Words>
  <Application>Microsoft Office PowerPoint</Application>
  <PresentationFormat>On-screen Show (4:3)</PresentationFormat>
  <Paragraphs>116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Book</vt:lpstr>
      <vt:lpstr>Calibri</vt:lpstr>
      <vt:lpstr>Raleway</vt:lpstr>
      <vt:lpstr>Roboto</vt:lpstr>
      <vt:lpstr>AIDS 2016_Template</vt:lpstr>
      <vt:lpstr>Track C Rapporteur Summary Epidemiology and Prevention Research</vt:lpstr>
      <vt:lpstr>Track C Team</vt:lpstr>
      <vt:lpstr>Outline</vt:lpstr>
      <vt:lpstr>Mortality Trends in the ART Era (TUPDC01)</vt:lpstr>
      <vt:lpstr>Does U=U?</vt:lpstr>
      <vt:lpstr>PrEP</vt:lpstr>
      <vt:lpstr>PowerPoint Presentation</vt:lpstr>
      <vt:lpstr>PrEP in the real world (TUPDX01)</vt:lpstr>
      <vt:lpstr>Rapid and same-day ART initiation</vt:lpstr>
      <vt:lpstr>KP-led services</vt:lpstr>
      <vt:lpstr>Syndemics</vt:lpstr>
      <vt:lpstr>Syndemic Interventions</vt:lpstr>
      <vt:lpstr>Transgender Populations </vt:lpstr>
      <vt:lpstr>More than just ART..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88</cp:revision>
  <cp:lastPrinted>2017-01-16T15:31:13Z</cp:lastPrinted>
  <dcterms:created xsi:type="dcterms:W3CDTF">2017-01-13T09:09:35Z</dcterms:created>
  <dcterms:modified xsi:type="dcterms:W3CDTF">2018-07-27T10:26:01Z</dcterms:modified>
</cp:coreProperties>
</file>